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2" r:id="rId5"/>
    <p:sldId id="263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78F6173B-669A-4CA4-9D01-CDD69BBF3EDA}">
          <p14:sldIdLst>
            <p14:sldId id="258"/>
            <p14:sldId id="259"/>
            <p14:sldId id="260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356C"/>
    <a:srgbClr val="9989AD"/>
    <a:srgbClr val="41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81698" autoAdjust="0"/>
  </p:normalViewPr>
  <p:slideViewPr>
    <p:cSldViewPr>
      <p:cViewPr varScale="1">
        <p:scale>
          <a:sx n="89" d="100"/>
          <a:sy n="89" d="100"/>
        </p:scale>
        <p:origin x="2200" y="176"/>
      </p:cViewPr>
      <p:guideLst>
        <p:guide orient="horz" pos="2160"/>
        <p:guide pos="2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A42B-B5DF-424A-A435-FE426A1001A7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4DA01-4309-432E-B943-0AD0FC4319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01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4DA01-4309-432E-B943-0AD0FC4319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1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4DA01-4309-432E-B943-0AD0FC4319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4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4DA01-4309-432E-B943-0AD0FC4319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0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4DA01-4309-432E-B943-0AD0FC4319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71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D4DA01-4309-432E-B943-0AD0FC4319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18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89C20-9C32-4389-A786-865AB63CE33E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3BB89-BC16-46EB-A2B4-4C046A0C560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1.tif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4151"/>
            <a:ext cx="3996063" cy="51872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BDA5F917-996C-7040-85DF-DCB692BAF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1209756"/>
            <a:ext cx="8980660" cy="2457979"/>
          </a:xfrm>
        </p:spPr>
        <p:txBody>
          <a:bodyPr>
            <a:normAutofit fontScale="90000"/>
          </a:bodyPr>
          <a:lstStyle/>
          <a:p>
            <a:r>
              <a:rPr lang="en" altLang="zh-CN" sz="4000" b="1" dirty="0" err="1"/>
              <a:t>BeautyGAN</a:t>
            </a:r>
            <a:r>
              <a:rPr lang="en" altLang="zh-CN" sz="4000" b="1" dirty="0"/>
              <a:t>: Instance-level Facial Makeup Transfer with Deep Generative </a:t>
            </a:r>
            <a:br>
              <a:rPr lang="en" altLang="zh-CN" sz="4000" b="1" dirty="0"/>
            </a:br>
            <a:r>
              <a:rPr lang="en" altLang="zh-CN" sz="4000" b="1" dirty="0"/>
              <a:t>Adversarial Network</a:t>
            </a:r>
            <a:br>
              <a:rPr lang="en" altLang="zh-CN" dirty="0"/>
            </a:b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B311FF5-397E-0544-A584-A529F49E20B4}"/>
              </a:ext>
            </a:extLst>
          </p:cNvPr>
          <p:cNvGrpSpPr/>
          <p:nvPr/>
        </p:nvGrpSpPr>
        <p:grpSpPr>
          <a:xfrm>
            <a:off x="251520" y="3324256"/>
            <a:ext cx="8755680" cy="3057072"/>
            <a:chOff x="251520" y="3075133"/>
            <a:chExt cx="8755680" cy="305707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B92565A-9FC6-C940-84CB-80B38F649BEB}"/>
                </a:ext>
              </a:extLst>
            </p:cNvPr>
            <p:cNvSpPr txBox="1"/>
            <p:nvPr/>
          </p:nvSpPr>
          <p:spPr>
            <a:xfrm>
              <a:off x="251520" y="3075133"/>
              <a:ext cx="2952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/>
                <a:t>Tingting</a:t>
              </a:r>
              <a:r>
                <a:rPr kumimoji="1" lang="en-US" altLang="zh-CN" sz="2000" dirty="0"/>
                <a:t> Li</a:t>
              </a:r>
            </a:p>
            <a:p>
              <a:pPr algn="ctr"/>
              <a:r>
                <a:rPr kumimoji="1" lang="en-US" altLang="zh-CN" sz="1400" dirty="0"/>
                <a:t>Tsinghua-Berkeley Shenzhen Institute, Tsinghua University</a:t>
              </a:r>
              <a:endParaRPr kumimoji="1" lang="zh-CN" altLang="en-US" sz="1400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8DB239C-3D7B-9740-97C6-3CCF0BE323B8}"/>
                </a:ext>
              </a:extLst>
            </p:cNvPr>
            <p:cNvSpPr txBox="1"/>
            <p:nvPr/>
          </p:nvSpPr>
          <p:spPr>
            <a:xfrm>
              <a:off x="3142010" y="3075133"/>
              <a:ext cx="29523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/>
                <a:t>Ruihe</a:t>
              </a:r>
              <a:r>
                <a:rPr kumimoji="1" lang="en-US" altLang="zh-CN" sz="2000" dirty="0"/>
                <a:t> Qian</a:t>
              </a:r>
            </a:p>
            <a:p>
              <a:pPr algn="ctr"/>
              <a:r>
                <a:rPr lang="en" altLang="zh-CN" sz="1400" dirty="0" err="1"/>
                <a:t>Institue</a:t>
              </a:r>
              <a:r>
                <a:rPr lang="en" altLang="zh-CN" sz="1400" dirty="0"/>
                <a:t> of Information Engineering</a:t>
              </a:r>
            </a:p>
            <a:p>
              <a:pPr algn="ctr"/>
              <a:r>
                <a:rPr lang="en" altLang="zh-CN" sz="1400" dirty="0"/>
                <a:t>of </a:t>
              </a:r>
              <a:r>
                <a:rPr kumimoji="1" lang="en-US" altLang="zh-CN" sz="1400" dirty="0"/>
                <a:t>Chinese Academy of Sciences</a:t>
              </a:r>
              <a:endParaRPr kumimoji="1" lang="zh-CN" altLang="en-US" sz="1400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6ACAAC-E34A-6240-A32C-09BE3FF10A2D}"/>
                </a:ext>
              </a:extLst>
            </p:cNvPr>
            <p:cNvSpPr txBox="1"/>
            <p:nvPr/>
          </p:nvSpPr>
          <p:spPr>
            <a:xfrm>
              <a:off x="6054872" y="3075133"/>
              <a:ext cx="295232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/>
                <a:t>Chao Dong</a:t>
              </a:r>
            </a:p>
            <a:p>
              <a:pPr algn="ctr"/>
              <a:r>
                <a:rPr lang="en" altLang="zh-CN" sz="1400" dirty="0"/>
                <a:t> SIAT-</a:t>
              </a:r>
              <a:r>
                <a:rPr lang="en" altLang="zh-CN" sz="1400" dirty="0" err="1"/>
                <a:t>Sensetime</a:t>
              </a:r>
              <a:r>
                <a:rPr lang="en" altLang="zh-CN" sz="1400" dirty="0"/>
                <a:t> Joint Lab, Shenzhen</a:t>
              </a:r>
            </a:p>
            <a:p>
              <a:pPr algn="ctr"/>
              <a:r>
                <a:rPr lang="en" altLang="zh-CN" sz="1400" dirty="0"/>
                <a:t>Institutes of Advanced Technology,</a:t>
              </a:r>
            </a:p>
            <a:p>
              <a:pPr algn="ctr"/>
              <a:r>
                <a:rPr lang="en" altLang="zh-CN" sz="1400" dirty="0"/>
                <a:t>Chinese Academy of Sciences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F48161-1210-D54B-B094-D3F307BE16FB}"/>
                </a:ext>
              </a:extLst>
            </p:cNvPr>
            <p:cNvSpPr txBox="1"/>
            <p:nvPr/>
          </p:nvSpPr>
          <p:spPr>
            <a:xfrm>
              <a:off x="251520" y="4128397"/>
              <a:ext cx="302433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/>
                <a:t>Si Liu</a:t>
              </a:r>
            </a:p>
            <a:p>
              <a:pPr algn="ctr"/>
              <a:r>
                <a:rPr lang="en" altLang="zh-CN" sz="1400" dirty="0"/>
                <a:t> </a:t>
              </a:r>
              <a:r>
                <a:rPr lang="en" altLang="zh-CN" sz="1400" dirty="0">
                  <a:latin typeface="Helvetica" pitchFamily="2" charset="0"/>
                </a:rPr>
                <a:t> </a:t>
              </a:r>
              <a:r>
                <a:rPr lang="en" altLang="zh-CN" sz="1400" dirty="0"/>
                <a:t>Beijing Key Laboratory of Digital</a:t>
              </a:r>
            </a:p>
            <a:p>
              <a:pPr algn="ctr"/>
              <a:r>
                <a:rPr lang="en" altLang="zh-CN" sz="1400" dirty="0"/>
                <a:t>Media, School of Computer Science</a:t>
              </a:r>
            </a:p>
            <a:p>
              <a:pPr algn="ctr"/>
              <a:r>
                <a:rPr lang="en" altLang="zh-CN" sz="1400" dirty="0"/>
                <a:t>and Engineering, </a:t>
              </a:r>
              <a:r>
                <a:rPr lang="en" altLang="zh-CN" sz="1400" dirty="0" err="1"/>
                <a:t>Beihang</a:t>
              </a:r>
              <a:r>
                <a:rPr lang="en" altLang="zh-CN" sz="1400" dirty="0"/>
                <a:t> University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94ED9C6-2397-5841-8209-E77F05214D6A}"/>
                </a:ext>
              </a:extLst>
            </p:cNvPr>
            <p:cNvSpPr txBox="1"/>
            <p:nvPr/>
          </p:nvSpPr>
          <p:spPr>
            <a:xfrm>
              <a:off x="3030536" y="4128397"/>
              <a:ext cx="302433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/>
                <a:t>Qiong</a:t>
              </a:r>
              <a:r>
                <a:rPr kumimoji="1" lang="en-US" altLang="zh-CN" sz="2000" dirty="0"/>
                <a:t> Yan</a:t>
              </a:r>
            </a:p>
            <a:p>
              <a:pPr algn="ctr"/>
              <a:r>
                <a:rPr lang="en" altLang="zh-CN" sz="1400" dirty="0"/>
                <a:t> </a:t>
              </a:r>
              <a:r>
                <a:rPr lang="en" altLang="zh-CN" sz="1400" dirty="0">
                  <a:latin typeface="Helvetica" pitchFamily="2" charset="0"/>
                </a:rPr>
                <a:t> </a:t>
              </a:r>
              <a:r>
                <a:rPr lang="en" altLang="zh-CN" sz="1400" dirty="0" err="1"/>
                <a:t>SenseTime</a:t>
              </a:r>
              <a:r>
                <a:rPr lang="en" altLang="zh-CN" sz="1400" dirty="0"/>
                <a:t> Research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7BE261-159D-9542-921A-5A7B2582501C}"/>
                </a:ext>
              </a:extLst>
            </p:cNvPr>
            <p:cNvSpPr txBox="1"/>
            <p:nvPr/>
          </p:nvSpPr>
          <p:spPr>
            <a:xfrm>
              <a:off x="5953568" y="4130296"/>
              <a:ext cx="30243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/>
                <a:t>Wenwu</a:t>
              </a:r>
              <a:r>
                <a:rPr kumimoji="1" lang="en-US" altLang="zh-CN" sz="2000" dirty="0"/>
                <a:t> Zhu</a:t>
              </a:r>
            </a:p>
            <a:p>
              <a:pPr algn="ctr"/>
              <a:r>
                <a:rPr lang="en" altLang="zh-CN" sz="1400" dirty="0"/>
                <a:t> </a:t>
              </a:r>
              <a:r>
                <a:rPr lang="en" altLang="zh-CN" sz="1400" dirty="0">
                  <a:latin typeface="Helvetica" pitchFamily="2" charset="0"/>
                </a:rPr>
                <a:t> </a:t>
              </a:r>
              <a:r>
                <a:rPr lang="en" altLang="zh-CN" dirty="0"/>
                <a:t> </a:t>
              </a:r>
              <a:r>
                <a:rPr lang="en" altLang="zh-CN" sz="1400" dirty="0"/>
                <a:t>Tsinghua-Berkeley Shenzhen</a:t>
              </a:r>
            </a:p>
            <a:p>
              <a:pPr algn="ctr"/>
              <a:r>
                <a:rPr lang="en" altLang="zh-CN" sz="1400" dirty="0"/>
                <a:t>Institute, Department of Computer</a:t>
              </a:r>
            </a:p>
            <a:p>
              <a:pPr algn="ctr"/>
              <a:r>
                <a:rPr lang="en" altLang="zh-CN" sz="1400" dirty="0"/>
                <a:t>Science and Technology, Tsinghua</a:t>
              </a:r>
            </a:p>
            <a:p>
              <a:pPr algn="ctr"/>
              <a:r>
                <a:rPr lang="en" altLang="zh-CN" sz="1400" dirty="0"/>
                <a:t>University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48D0C4-9355-EC4D-93FD-7459B508D3C4}"/>
                </a:ext>
              </a:extLst>
            </p:cNvPr>
            <p:cNvSpPr txBox="1"/>
            <p:nvPr/>
          </p:nvSpPr>
          <p:spPr>
            <a:xfrm>
              <a:off x="3020191" y="5301208"/>
              <a:ext cx="30243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/>
                <a:t>Liang Lin</a:t>
              </a:r>
            </a:p>
            <a:p>
              <a:pPr algn="ctr"/>
              <a:r>
                <a:rPr lang="en" altLang="zh-CN" sz="1400" dirty="0"/>
                <a:t> </a:t>
              </a:r>
              <a:r>
                <a:rPr lang="en" altLang="zh-CN" sz="1400" dirty="0">
                  <a:latin typeface="Helvetica" pitchFamily="2" charset="0"/>
                </a:rPr>
                <a:t> </a:t>
              </a:r>
              <a:r>
                <a:rPr lang="en" altLang="zh-CN" sz="1400" dirty="0"/>
                <a:t>Sun </a:t>
              </a:r>
              <a:r>
                <a:rPr lang="en" altLang="zh-CN" sz="1400" dirty="0" err="1"/>
                <a:t>Yat-sen</a:t>
              </a:r>
              <a:r>
                <a:rPr lang="en" altLang="zh-CN" sz="1400" dirty="0"/>
                <a:t> University, </a:t>
              </a:r>
              <a:r>
                <a:rPr lang="en" altLang="zh-CN" sz="1400" dirty="0" err="1"/>
                <a:t>SenseTime</a:t>
              </a:r>
              <a:r>
                <a:rPr lang="en" altLang="zh-CN" sz="1400" dirty="0"/>
                <a:t> Research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A55C301-D31E-1D47-AD57-F530E29E7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248385"/>
            <a:ext cx="1512168" cy="43038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A78543A5-332B-2747-9246-E65D9742B195}"/>
              </a:ext>
            </a:extLst>
          </p:cNvPr>
          <p:cNvGrpSpPr/>
          <p:nvPr/>
        </p:nvGrpSpPr>
        <p:grpSpPr>
          <a:xfrm>
            <a:off x="4644008" y="248385"/>
            <a:ext cx="2172338" cy="512701"/>
            <a:chOff x="4539496" y="248385"/>
            <a:chExt cx="2172338" cy="51270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E0F1350-6C6F-4C46-A035-BC62C138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9496" y="252504"/>
              <a:ext cx="508582" cy="50858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A914EDFB-8A34-014F-B2B2-34506509A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302" y="248385"/>
              <a:ext cx="1516532" cy="476748"/>
            </a:xfrm>
            <a:prstGeom prst="rect">
              <a:avLst/>
            </a:prstGeom>
          </p:spPr>
        </p:pic>
      </p:grpSp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7D69FC69-7E44-9740-9647-A9D93CAA7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5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10080">
        <p159:morph option="byObject"/>
      </p:transition>
    </mc:Choice>
    <mc:Fallback xmlns="">
      <p:transition advClick="0" advTm="100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9679"/>
            <a:ext cx="3169926" cy="411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2B2AA-E350-AE43-986A-C0F194C9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0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A328B-7547-1048-BA78-8E1FF34905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14" y="162965"/>
            <a:ext cx="3169926" cy="411481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168105" y="137199"/>
            <a:ext cx="4979959" cy="411481"/>
          </a:xfrm>
        </p:spPr>
        <p:txBody>
          <a:bodyPr>
            <a:no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Motivation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6ADC5A-3CD6-AF41-B69F-CFEE93F22715}"/>
              </a:ext>
            </a:extLst>
          </p:cNvPr>
          <p:cNvSpPr txBox="1"/>
          <p:nvPr/>
        </p:nvSpPr>
        <p:spPr>
          <a:xfrm>
            <a:off x="168104" y="785371"/>
            <a:ext cx="792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Problem Definition: </a:t>
            </a:r>
            <a:r>
              <a:rPr kumimoji="1" lang="en-US" altLang="zh-CN" sz="2000" i="1" dirty="0"/>
              <a:t>Facial Makeup Transfer  </a:t>
            </a:r>
            <a:endParaRPr kumimoji="1" lang="zh-CN" altLang="en-US" sz="2000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DD6B5D-0E53-4147-9613-BC8AC131A8D2}"/>
              </a:ext>
            </a:extLst>
          </p:cNvPr>
          <p:cNvSpPr txBox="1"/>
          <p:nvPr/>
        </p:nvSpPr>
        <p:spPr>
          <a:xfrm>
            <a:off x="168104" y="3255367"/>
            <a:ext cx="4763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Current Approach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01BD373-72D2-1F44-B8A0-63477E34CBA5}"/>
              </a:ext>
            </a:extLst>
          </p:cNvPr>
          <p:cNvSpPr txBox="1"/>
          <p:nvPr/>
        </p:nvSpPr>
        <p:spPr>
          <a:xfrm>
            <a:off x="179513" y="3717032"/>
            <a:ext cx="8424935" cy="2523768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000" dirty="0"/>
              <a:t>Deep localized makeup transfer network</a:t>
            </a:r>
            <a:r>
              <a:rPr kumimoji="1" lang="en-US" altLang="zh-CN" sz="2000" baseline="30000" dirty="0"/>
              <a:t>[1]</a:t>
            </a:r>
            <a:r>
              <a:rPr kumimoji="1" lang="en-US" altLang="zh-CN" i="1" dirty="0">
                <a:solidFill>
                  <a:srgbClr val="FF0000"/>
                </a:solidFill>
              </a:rPr>
              <a:t>(state-of-the-art)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" altLang="zh-CN" sz="1600" dirty="0"/>
              <a:t>A</a:t>
            </a:r>
            <a:r>
              <a:rPr lang="en" altLang="zh-CN" sz="1600" dirty="0"/>
              <a:t>dopt independent networks to process local cosmetics individually.</a:t>
            </a:r>
            <a:endParaRPr lang="en" altLang="zh-CN" sz="1600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The results are </a:t>
            </a:r>
            <a:r>
              <a:rPr kumimoji="1" lang="en" altLang="zh-CN" sz="1600" dirty="0"/>
              <a:t>u</a:t>
            </a:r>
            <a:r>
              <a:rPr lang="en" altLang="zh-CN" sz="1600" dirty="0"/>
              <a:t>nnatural with apparent artifacts at combining places</a:t>
            </a:r>
            <a:r>
              <a:rPr kumimoji="1" lang="en-US" altLang="zh-CN" sz="1600" dirty="0"/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000" dirty="0" err="1"/>
              <a:t>CycleGAN</a:t>
            </a:r>
            <a:r>
              <a:rPr kumimoji="1" lang="en-US" altLang="zh-CN" sz="2000" baseline="30000" dirty="0"/>
              <a:t>[2]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Domain-level image translation rather than instance-level translation.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kumimoji="1" lang="en-US" altLang="zh-CN" sz="2000" dirty="0"/>
              <a:t>Style transfer</a:t>
            </a:r>
            <a:r>
              <a:rPr kumimoji="1" lang="en-US" altLang="zh-CN" sz="2000" baseline="30000" dirty="0"/>
              <a:t>[3]</a:t>
            </a:r>
            <a:endParaRPr kumimoji="1"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600" dirty="0"/>
              <a:t>Manipulate global styles like painting strokes while makeup is the combination of different local style/cosmetics, such as eye-shadow, lipsticks, foundations.</a:t>
            </a:r>
          </a:p>
          <a:p>
            <a:r>
              <a:rPr kumimoji="1" lang="en-US" altLang="zh-CN" dirty="0"/>
              <a:t>     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81997A-B963-7D4E-B047-CDFB68A75AB7}"/>
              </a:ext>
            </a:extLst>
          </p:cNvPr>
          <p:cNvGrpSpPr/>
          <p:nvPr/>
        </p:nvGrpSpPr>
        <p:grpSpPr>
          <a:xfrm>
            <a:off x="611560" y="1458465"/>
            <a:ext cx="7314830" cy="1796427"/>
            <a:chOff x="612426" y="1432299"/>
            <a:chExt cx="7314830" cy="179642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5FBF5D2-37E4-AB43-84EA-8B8523CB6BC7}"/>
                </a:ext>
              </a:extLst>
            </p:cNvPr>
            <p:cNvGrpSpPr/>
            <p:nvPr/>
          </p:nvGrpSpPr>
          <p:grpSpPr>
            <a:xfrm>
              <a:off x="612426" y="1432299"/>
              <a:ext cx="7122757" cy="1796427"/>
              <a:chOff x="612426" y="1432299"/>
              <a:chExt cx="7122757" cy="179642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B0FC8B3-BCF1-4B4E-A60C-D8C4AD54098A}"/>
                  </a:ext>
                </a:extLst>
              </p:cNvPr>
              <p:cNvGrpSpPr/>
              <p:nvPr/>
            </p:nvGrpSpPr>
            <p:grpSpPr>
              <a:xfrm>
                <a:off x="612426" y="1447960"/>
                <a:ext cx="7122757" cy="1780766"/>
                <a:chOff x="-497588" y="1711859"/>
                <a:chExt cx="8961849" cy="2401223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D833114C-150B-874B-9EF4-7DF12FEC9B0C}"/>
                    </a:ext>
                  </a:extLst>
                </p:cNvPr>
                <p:cNvGrpSpPr/>
                <p:nvPr/>
              </p:nvGrpSpPr>
              <p:grpSpPr>
                <a:xfrm>
                  <a:off x="-497588" y="3217969"/>
                  <a:ext cx="3778898" cy="895113"/>
                  <a:chOff x="-497588" y="3217969"/>
                  <a:chExt cx="3778898" cy="895113"/>
                </a:xfrm>
              </p:grpSpPr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20966F2F-1229-0243-8F9C-D0DFB7B5B0C4}"/>
                      </a:ext>
                    </a:extLst>
                  </p:cNvPr>
                  <p:cNvSpPr txBox="1"/>
                  <p:nvPr/>
                </p:nvSpPr>
                <p:spPr>
                  <a:xfrm>
                    <a:off x="-497588" y="3217969"/>
                    <a:ext cx="2224040" cy="4565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non-makeup</a:t>
                    </a:r>
                    <a:endParaRPr lang="zh-CN" altLang="en-US" sz="16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A575013F-20A9-914C-98ED-D94D61CFA818}"/>
                      </a:ext>
                    </a:extLst>
                  </p:cNvPr>
                  <p:cNvSpPr txBox="1"/>
                  <p:nvPr/>
                </p:nvSpPr>
                <p:spPr>
                  <a:xfrm>
                    <a:off x="1545254" y="3230271"/>
                    <a:ext cx="1736056" cy="398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6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reference</a:t>
                    </a:r>
                    <a:endParaRPr lang="zh-CN" altLang="en-US" sz="16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B9030E0E-FF38-E648-8672-50F0BCD3C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10804" y="3570111"/>
                    <a:ext cx="1736056" cy="542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input</a:t>
                    </a:r>
                    <a:endParaRPr lang="zh-CN" altLang="en-US" sz="24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A472ED74-7863-EB41-9190-3147FB572EEE}"/>
                    </a:ext>
                  </a:extLst>
                </p:cNvPr>
                <p:cNvGrpSpPr/>
                <p:nvPr/>
              </p:nvGrpSpPr>
              <p:grpSpPr>
                <a:xfrm>
                  <a:off x="3549905" y="1711859"/>
                  <a:ext cx="4914356" cy="2374811"/>
                  <a:chOff x="3549905" y="1711859"/>
                  <a:chExt cx="4914356" cy="2374811"/>
                </a:xfrm>
              </p:grpSpPr>
              <p:sp>
                <p:nvSpPr>
                  <p:cNvPr id="19" name="椭圆 18">
                    <a:extLst>
                      <a:ext uri="{FF2B5EF4-FFF2-40B4-BE49-F238E27FC236}">
                        <a16:creationId xmlns:a16="http://schemas.microsoft.com/office/drawing/2014/main" id="{33AFBF52-DC2A-E147-9C4E-527FF9B50230}"/>
                      </a:ext>
                    </a:extLst>
                  </p:cNvPr>
                  <p:cNvSpPr/>
                  <p:nvPr/>
                </p:nvSpPr>
                <p:spPr>
                  <a:xfrm>
                    <a:off x="3549905" y="1711859"/>
                    <a:ext cx="2527708" cy="1574143"/>
                  </a:xfrm>
                  <a:prstGeom prst="ellipse">
                    <a:avLst/>
                  </a:prstGeom>
                  <a:solidFill>
                    <a:srgbClr val="9989AD">
                      <a:alpha val="4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Makeup Transfer Network</a:t>
                    </a:r>
                    <a:endParaRPr lang="zh-CN" altLang="en-US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831997F4-066C-7148-AAD1-364E478EC336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205" y="3543699"/>
                    <a:ext cx="1736056" cy="54297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>
                        <a:ln w="0"/>
                        <a:solidFill>
                          <a:srgbClr val="FF0000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output</a:t>
                    </a:r>
                    <a:endParaRPr lang="zh-CN" altLang="en-US" sz="24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" name="右箭头 21">
                    <a:extLst>
                      <a:ext uri="{FF2B5EF4-FFF2-40B4-BE49-F238E27FC236}">
                        <a16:creationId xmlns:a16="http://schemas.microsoft.com/office/drawing/2014/main" id="{E187996B-72A7-1C4C-B8E5-F7548E5783A4}"/>
                      </a:ext>
                    </a:extLst>
                  </p:cNvPr>
                  <p:cNvSpPr/>
                  <p:nvPr/>
                </p:nvSpPr>
                <p:spPr>
                  <a:xfrm>
                    <a:off x="6146780" y="2375892"/>
                    <a:ext cx="456899" cy="225166"/>
                  </a:xfrm>
                  <a:prstGeom prst="rightArrow">
                    <a:avLst/>
                  </a:prstGeom>
                  <a:solidFill>
                    <a:srgbClr val="413865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2727EB29-2153-844D-B47A-EF1201890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199" y="1432299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98DC890E-1F7F-9444-934A-EC9FAB255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9198" y="1432299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535D6D9-2158-864C-A7D1-D1273CED9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73973" y="1444480"/>
                <a:ext cx="1080000" cy="1080000"/>
              </a:xfrm>
              <a:prstGeom prst="rect">
                <a:avLst/>
              </a:prstGeom>
            </p:spPr>
          </p:pic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7C1C65D-80CE-5045-B12F-A94099BEDFFA}"/>
                </a:ext>
              </a:extLst>
            </p:cNvPr>
            <p:cNvSpPr txBox="1"/>
            <p:nvPr/>
          </p:nvSpPr>
          <p:spPr>
            <a:xfrm>
              <a:off x="6163316" y="2578813"/>
              <a:ext cx="176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generated result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2522ECE1-32A7-FD41-8B12-D19FFDEB7245}"/>
              </a:ext>
            </a:extLst>
          </p:cNvPr>
          <p:cNvSpPr txBox="1"/>
          <p:nvPr/>
        </p:nvSpPr>
        <p:spPr>
          <a:xfrm>
            <a:off x="6977238" y="3501008"/>
            <a:ext cx="198725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</a:rPr>
              <a:t>Our approach: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1400" i="1" dirty="0"/>
              <a:t>End-to-end unified training networks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1400" i="1" dirty="0"/>
              <a:t>Generate visually pleasant faces with accurate makeup transfer results</a:t>
            </a:r>
          </a:p>
        </p:txBody>
      </p:sp>
      <p:sp>
        <p:nvSpPr>
          <p:cNvPr id="47" name="右箭头 46">
            <a:extLst>
              <a:ext uri="{FF2B5EF4-FFF2-40B4-BE49-F238E27FC236}">
                <a16:creationId xmlns:a16="http://schemas.microsoft.com/office/drawing/2014/main" id="{ED4C2521-6287-574B-A251-C8013A88DF37}"/>
              </a:ext>
            </a:extLst>
          </p:cNvPr>
          <p:cNvSpPr/>
          <p:nvPr/>
        </p:nvSpPr>
        <p:spPr>
          <a:xfrm>
            <a:off x="3416775" y="1969198"/>
            <a:ext cx="363137" cy="166985"/>
          </a:xfrm>
          <a:prstGeom prst="rightArrow">
            <a:avLst/>
          </a:prstGeom>
          <a:solidFill>
            <a:srgbClr val="41386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6DCA650-4E8E-114A-A7BC-434DE84109E7}"/>
              </a:ext>
            </a:extLst>
          </p:cNvPr>
          <p:cNvSpPr txBox="1"/>
          <p:nvPr/>
        </p:nvSpPr>
        <p:spPr>
          <a:xfrm>
            <a:off x="44415" y="6091942"/>
            <a:ext cx="95770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i="1" dirty="0"/>
              <a:t>[1] Si Liu, </a:t>
            </a:r>
            <a:r>
              <a:rPr lang="en" altLang="zh-CN" sz="900" i="1" dirty="0" err="1"/>
              <a:t>Xinyu</a:t>
            </a:r>
            <a:r>
              <a:rPr lang="en" altLang="zh-CN" sz="900" i="1" dirty="0"/>
              <a:t> </a:t>
            </a:r>
            <a:r>
              <a:rPr lang="en" altLang="zh-CN" sz="900" i="1" dirty="0" err="1"/>
              <a:t>Ou</a:t>
            </a:r>
            <a:r>
              <a:rPr lang="en" altLang="zh-CN" sz="900" i="1" dirty="0"/>
              <a:t>, </a:t>
            </a:r>
            <a:r>
              <a:rPr lang="en" altLang="zh-CN" sz="900" i="1" dirty="0" err="1"/>
              <a:t>Ruihe</a:t>
            </a:r>
            <a:r>
              <a:rPr lang="en" altLang="zh-CN" sz="900" i="1" dirty="0"/>
              <a:t> Qian, Wei Wang, and </a:t>
            </a:r>
            <a:r>
              <a:rPr lang="en" altLang="zh-CN" sz="900" i="1" dirty="0" err="1"/>
              <a:t>Xiaochun</a:t>
            </a:r>
            <a:r>
              <a:rPr lang="en" altLang="zh-CN" sz="900" i="1" dirty="0"/>
              <a:t> Cao. 2016. Makeup like a superstar: deep localized makeup transfer network. AAAI Press, 2568–2575.</a:t>
            </a:r>
          </a:p>
          <a:p>
            <a:r>
              <a:rPr lang="en" altLang="zh-CN" sz="900" i="1" dirty="0"/>
              <a:t>[2] Jun-Yan Zhu, </a:t>
            </a:r>
            <a:r>
              <a:rPr lang="en" altLang="zh-CN" sz="900" i="1" dirty="0" err="1"/>
              <a:t>Taesung</a:t>
            </a:r>
            <a:r>
              <a:rPr lang="en" altLang="zh-CN" sz="900" i="1" dirty="0"/>
              <a:t> Park, Phillip Isola, and Alexei A </a:t>
            </a:r>
            <a:r>
              <a:rPr lang="en" altLang="zh-CN" sz="900" i="1" dirty="0" err="1"/>
              <a:t>Efros</a:t>
            </a:r>
            <a:r>
              <a:rPr lang="en" altLang="zh-CN" sz="900" i="1" dirty="0"/>
              <a:t>. 2017. Unpaired image-to-image translation using cycle-consistent adversarial networks. </a:t>
            </a:r>
            <a:r>
              <a:rPr lang="en" altLang="zh-CN" sz="900" i="1" dirty="0" err="1"/>
              <a:t>arXiv</a:t>
            </a:r>
            <a:r>
              <a:rPr lang="en" altLang="zh-CN" sz="900" i="1" dirty="0"/>
              <a:t> preprint arXiv:1703.10593 (2017).</a:t>
            </a:r>
          </a:p>
          <a:p>
            <a:r>
              <a:rPr lang="en" altLang="zh-CN" sz="900" i="1" dirty="0"/>
              <a:t>[3] Leon A </a:t>
            </a:r>
            <a:r>
              <a:rPr lang="en" altLang="zh-CN" sz="900" i="1" dirty="0" err="1"/>
              <a:t>Gatys</a:t>
            </a:r>
            <a:r>
              <a:rPr lang="en" altLang="zh-CN" sz="900" i="1" dirty="0"/>
              <a:t>, Alexander S Ecker, and Matthias </a:t>
            </a:r>
            <a:r>
              <a:rPr lang="en" altLang="zh-CN" sz="900" i="1" dirty="0" err="1"/>
              <a:t>Bethge</a:t>
            </a:r>
            <a:r>
              <a:rPr lang="en" altLang="zh-CN" sz="900" i="1" dirty="0"/>
              <a:t>. 2015. A neural algorithm of artistic style. </a:t>
            </a:r>
            <a:r>
              <a:rPr lang="en" altLang="zh-CN" sz="900" i="1" dirty="0" err="1"/>
              <a:t>arXiv</a:t>
            </a:r>
            <a:r>
              <a:rPr lang="en" altLang="zh-CN" sz="900" i="1" dirty="0"/>
              <a:t> preprint arXiv:1508.06576 (2015).</a:t>
            </a:r>
          </a:p>
          <a:p>
            <a:endParaRPr lang="en" altLang="zh-CN" sz="900" dirty="0"/>
          </a:p>
          <a:p>
            <a:endParaRPr lang="en" altLang="zh-CN" sz="1000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918C02E2-6A05-2541-8AF8-FAC2100B11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24077">
        <p159:morph option="byObject"/>
      </p:transition>
    </mc:Choice>
    <mc:Fallback xmlns="">
      <p:transition advClick="0" advTm="24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9679"/>
            <a:ext cx="3169926" cy="411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2B2AA-E350-AE43-986A-C0F194C9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0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A328B-7547-1048-BA78-8E1FF34905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14" y="162965"/>
            <a:ext cx="3169926" cy="41148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C3539F1-B228-4D47-9D11-88A253B67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925974"/>
            <a:ext cx="8424936" cy="5383346"/>
          </a:xfrm>
          <a:prstGeom prst="rect">
            <a:avLst/>
          </a:prstGeom>
        </p:spPr>
      </p:pic>
      <p:sp>
        <p:nvSpPr>
          <p:cNvPr id="30" name="标题 1">
            <a:extLst>
              <a:ext uri="{FF2B5EF4-FFF2-40B4-BE49-F238E27FC236}">
                <a16:creationId xmlns:a16="http://schemas.microsoft.com/office/drawing/2014/main" id="{4CF3EAD7-262C-954A-9D58-C98046F129F6}"/>
              </a:ext>
            </a:extLst>
          </p:cNvPr>
          <p:cNvSpPr txBox="1">
            <a:spLocks/>
          </p:cNvSpPr>
          <p:nvPr/>
        </p:nvSpPr>
        <p:spPr>
          <a:xfrm>
            <a:off x="168105" y="137199"/>
            <a:ext cx="6204095" cy="411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1"/>
                </a:solidFill>
              </a:rPr>
              <a:t>Our approach: </a:t>
            </a:r>
            <a:r>
              <a:rPr lang="en-US" altLang="zh-CN" sz="3600" b="1" dirty="0" err="1">
                <a:solidFill>
                  <a:schemeClr val="bg1"/>
                </a:solidFill>
              </a:rPr>
              <a:t>BeautyGAN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6FC353-82BA-4B4F-A7AD-5C42D81D4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32359">
        <p159:morph option="byObject"/>
      </p:transition>
    </mc:Choice>
    <mc:Fallback xmlns="">
      <p:transition advClick="0" advTm="323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9679"/>
            <a:ext cx="3169926" cy="411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2B2AA-E350-AE43-986A-C0F194C9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0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A328B-7547-1048-BA78-8E1FF34905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14" y="162965"/>
            <a:ext cx="3169926" cy="411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E23D01-BC95-A64B-AA42-CA0BF6A6E23C}"/>
                  </a:ext>
                </a:extLst>
              </p:cNvPr>
              <p:cNvSpPr/>
              <p:nvPr/>
            </p:nvSpPr>
            <p:spPr>
              <a:xfrm>
                <a:off x="271242" y="1044605"/>
                <a:ext cx="883726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Assembled and Released a new makeup dataset: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MT DATASET</a:t>
                </a:r>
              </a:p>
              <a:p>
                <a:pPr marL="285750" indent="-285750">
                  <a:buFont typeface="Wingdings" pitchFamily="2" charset="2"/>
                  <a:buChar char="l"/>
                </a:pP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3834 images in total, with 1115 </a:t>
                </a:r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non-makeup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images and 2719 </a:t>
                </a:r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makeup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images</a:t>
                </a:r>
              </a:p>
              <a:p>
                <a:pPr marL="285750" indent="-285750">
                  <a:buFont typeface="Wingdings" pitchFamily="2" charset="2"/>
                  <a:buChar char="l"/>
                </a:pP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Spatial size 256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zh-CN" dirty="0"/>
                  <a:t>256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7E23D01-BC95-A64B-AA42-CA0BF6A6E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2" y="1044605"/>
                <a:ext cx="8837262" cy="1077218"/>
              </a:xfrm>
              <a:prstGeom prst="rect">
                <a:avLst/>
              </a:prstGeom>
              <a:blipFill>
                <a:blip r:embed="rId8"/>
                <a:stretch>
                  <a:fillRect l="-1004" t="-4651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2AB413B0-B4A6-2141-9FB6-1943845E2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600" y="2204864"/>
            <a:ext cx="6962624" cy="352839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6DCCF1AC-34EF-8342-A7BE-C1F8AD601758}"/>
              </a:ext>
            </a:extLst>
          </p:cNvPr>
          <p:cNvSpPr txBox="1">
            <a:spLocks/>
          </p:cNvSpPr>
          <p:nvPr/>
        </p:nvSpPr>
        <p:spPr>
          <a:xfrm>
            <a:off x="168105" y="137199"/>
            <a:ext cx="4979959" cy="411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Data collection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4C4EA9BA-D48A-4741-91BA-74634CD6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5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9987">
        <p159:morph option="byObject"/>
      </p:transition>
    </mc:Choice>
    <mc:Fallback xmlns="">
      <p:transition advClick="0" advTm="99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9679"/>
            <a:ext cx="3169926" cy="41148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2B2AA-E350-AE43-986A-C0F194C9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05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A328B-7547-1048-BA78-8E1FF34905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214" y="162965"/>
            <a:ext cx="3169926" cy="4114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2B62CF-63BC-8B42-B439-A9ED675B3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440605" cy="48245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2FF38C1-A14A-E94B-8A57-7967DB53144C}"/>
              </a:ext>
            </a:extLst>
          </p:cNvPr>
          <p:cNvSpPr txBox="1"/>
          <p:nvPr/>
        </p:nvSpPr>
        <p:spPr>
          <a:xfrm>
            <a:off x="899592" y="970267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non-makeup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BA4003-5855-6244-B0AE-E5172C71D7C2}"/>
              </a:ext>
            </a:extLst>
          </p:cNvPr>
          <p:cNvSpPr txBox="1"/>
          <p:nvPr/>
        </p:nvSpPr>
        <p:spPr>
          <a:xfrm>
            <a:off x="2195736" y="970267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reference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65FB272-3F3C-7946-B988-1A0BF66BEC66}"/>
              </a:ext>
            </a:extLst>
          </p:cNvPr>
          <p:cNvSpPr txBox="1"/>
          <p:nvPr/>
        </p:nvSpPr>
        <p:spPr>
          <a:xfrm>
            <a:off x="4644008" y="97026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non-makeup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21F81F-F307-2743-A51D-9C6B1ED8672F}"/>
              </a:ext>
            </a:extLst>
          </p:cNvPr>
          <p:cNvSpPr txBox="1"/>
          <p:nvPr/>
        </p:nvSpPr>
        <p:spPr>
          <a:xfrm>
            <a:off x="5868144" y="970265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reference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DD84CB-A654-584D-8822-0BEBB85590D6}"/>
              </a:ext>
            </a:extLst>
          </p:cNvPr>
          <p:cNvSpPr txBox="1"/>
          <p:nvPr/>
        </p:nvSpPr>
        <p:spPr>
          <a:xfrm>
            <a:off x="3072055" y="828001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rgbClr val="FF0000"/>
                </a:solidFill>
              </a:rPr>
              <a:t>generated </a:t>
            </a:r>
          </a:p>
          <a:p>
            <a:pPr algn="ctr"/>
            <a:r>
              <a:rPr kumimoji="1" lang="en-US" altLang="zh-CN" sz="1600" b="1" dirty="0">
                <a:solidFill>
                  <a:srgbClr val="FF0000"/>
                </a:solidFill>
              </a:rPr>
              <a:t>result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74AC1E-5F9E-144C-B7DC-FA1D74924777}"/>
              </a:ext>
            </a:extLst>
          </p:cNvPr>
          <p:cNvSpPr txBox="1"/>
          <p:nvPr/>
        </p:nvSpPr>
        <p:spPr>
          <a:xfrm>
            <a:off x="6804248" y="836712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rgbClr val="FF0000"/>
                </a:solidFill>
              </a:rPr>
              <a:t>generated </a:t>
            </a:r>
          </a:p>
          <a:p>
            <a:pPr algn="ctr"/>
            <a:r>
              <a:rPr kumimoji="1" lang="en-US" altLang="zh-CN" sz="1600" b="1" dirty="0">
                <a:solidFill>
                  <a:srgbClr val="FF0000"/>
                </a:solidFill>
              </a:rPr>
              <a:t>result</a:t>
            </a:r>
            <a:endParaRPr kumimoji="1"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F568E924-C17D-5445-B7BF-2FFAABBEC6F2}"/>
              </a:ext>
            </a:extLst>
          </p:cNvPr>
          <p:cNvSpPr txBox="1">
            <a:spLocks/>
          </p:cNvSpPr>
          <p:nvPr/>
        </p:nvSpPr>
        <p:spPr>
          <a:xfrm>
            <a:off x="168105" y="137199"/>
            <a:ext cx="4979959" cy="411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Experimental results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025AE2F1-8A5E-7447-8975-CDF75AA6E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2966"/>
    </mc:Choice>
    <mc:Fallback xmlns="">
      <p:transition advClick="0" advTm="12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303</Words>
  <Application>Microsoft Macintosh PowerPoint</Application>
  <PresentationFormat>全屏显示(4:3)</PresentationFormat>
  <Paragraphs>69</Paragraphs>
  <Slides>5</Slides>
  <Notes>5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宋体</vt:lpstr>
      <vt:lpstr>Arial</vt:lpstr>
      <vt:lpstr>Calibri</vt:lpstr>
      <vt:lpstr>Cambria Math</vt:lpstr>
      <vt:lpstr>Helvetica</vt:lpstr>
      <vt:lpstr>Wingdings</vt:lpstr>
      <vt:lpstr>Office 主题</vt:lpstr>
      <vt:lpstr>BeautyGAN: Instance-level Facial Makeup Transfer with Deep Generative  Adversarial Network </vt:lpstr>
      <vt:lpstr>Motivation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41</cp:revision>
  <dcterms:created xsi:type="dcterms:W3CDTF">2014-12-08T05:17:00Z</dcterms:created>
  <dcterms:modified xsi:type="dcterms:W3CDTF">2018-10-12T20:03:49Z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